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Montserra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ontserrat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italic.fntdata"/><Relationship Id="rId6" Type="http://schemas.openxmlformats.org/officeDocument/2006/relationships/slide" Target="slides/slide1.xml"/><Relationship Id="rId18" Type="http://schemas.openxmlformats.org/officeDocument/2006/relationships/font" Target="fonts/Montserra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022f4feb61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022f4feb61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22f4feb61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22f4feb61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022f4feb61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022f4feb61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022f4feb61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022f4feb61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022f4feb6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022f4feb6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College kids ---&gt; they are looking for something fun to do, they like going out. 18 year olds get an X on their hand and cover is mandatory for them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Small town: not much to do here. This gives </a:t>
            </a:r>
            <a:r>
              <a:rPr lang="en"/>
              <a:t>people</a:t>
            </a:r>
            <a:r>
              <a:rPr lang="en"/>
              <a:t> something different to do other than normal bars, bowling, movie theater or whatever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Most southern cities have a line dancing bar, because people love it down here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Revenue: live music, events, greek life functions, drinks, and cover. As well as, starkville people, tupelo people, and out of town folks coming to see it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Different from just any old bar in oxford. You go to drink but you go to line dance/swing dance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04e289f595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04e289f595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051a6aeb7b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051a6aeb7b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022f4feb61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022f4feb61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022f4feb61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022f4feb61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051a6aeb7b_4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051a6aeb7b_4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Relationship Id="rId4" Type="http://schemas.openxmlformats.org/officeDocument/2006/relationships/image" Target="../media/image16.png"/><Relationship Id="rId5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Relationship Id="rId5" Type="http://schemas.openxmlformats.org/officeDocument/2006/relationships/image" Target="../media/image11.png"/><Relationship Id="rId6" Type="http://schemas.openxmlformats.org/officeDocument/2006/relationships/image" Target="../media/image6.png"/><Relationship Id="rId7" Type="http://schemas.openxmlformats.org/officeDocument/2006/relationships/image" Target="../media/image13.png"/><Relationship Id="rId8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1.png"/><Relationship Id="rId5" Type="http://schemas.openxmlformats.org/officeDocument/2006/relationships/image" Target="../media/image10.png"/><Relationship Id="rId6" Type="http://schemas.openxmlformats.org/officeDocument/2006/relationships/image" Target="../media/image17.png"/><Relationship Id="rId7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27.png"/><Relationship Id="rId7" Type="http://schemas.openxmlformats.org/officeDocument/2006/relationships/image" Target="../media/image30.png"/><Relationship Id="rId8" Type="http://schemas.openxmlformats.org/officeDocument/2006/relationships/image" Target="../media/image3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Relationship Id="rId4" Type="http://schemas.openxmlformats.org/officeDocument/2006/relationships/image" Target="../media/image21.png"/><Relationship Id="rId5" Type="http://schemas.openxmlformats.org/officeDocument/2006/relationships/image" Target="../media/image25.png"/><Relationship Id="rId6" Type="http://schemas.openxmlformats.org/officeDocument/2006/relationships/image" Target="../media/image36.png"/><Relationship Id="rId7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Relationship Id="rId4" Type="http://schemas.openxmlformats.org/officeDocument/2006/relationships/image" Target="../media/image28.png"/><Relationship Id="rId5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png"/><Relationship Id="rId4" Type="http://schemas.openxmlformats.org/officeDocument/2006/relationships/image" Target="../media/image3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png"/><Relationship Id="rId4" Type="http://schemas.openxmlformats.org/officeDocument/2006/relationships/image" Target="../media/image3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050" y="2730750"/>
            <a:ext cx="2774616" cy="183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83275" y="2730738"/>
            <a:ext cx="2757150" cy="18347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3004325" y="4192750"/>
            <a:ext cx="31788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0B108B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r>
              <a:rPr b="1" lang="en" sz="1700">
                <a:solidFill>
                  <a:srgbClr val="0B108B"/>
                </a:solidFill>
                <a:latin typeface="Montserrat"/>
                <a:ea typeface="Montserrat"/>
                <a:cs typeface="Montserrat"/>
                <a:sym typeface="Montserrat"/>
              </a:rPr>
              <a:t>rought to Oxford, MS by:</a:t>
            </a:r>
            <a:endParaRPr b="1" sz="1700">
              <a:solidFill>
                <a:srgbClr val="0B108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108B"/>
                </a:solidFill>
                <a:latin typeface="Montserrat"/>
                <a:ea typeface="Montserrat"/>
                <a:cs typeface="Montserrat"/>
                <a:sym typeface="Montserrat"/>
              </a:rPr>
              <a:t>Davis</a:t>
            </a:r>
            <a:r>
              <a:rPr b="1" lang="en" sz="1200">
                <a:solidFill>
                  <a:srgbClr val="0B108B"/>
                </a:solidFill>
                <a:latin typeface="Montserrat"/>
                <a:ea typeface="Montserrat"/>
                <a:cs typeface="Montserrat"/>
                <a:sym typeface="Montserrat"/>
              </a:rPr>
              <a:t> Brown, Eliza Cannon, Celia Hunt, Halle Johnson, and Allie Moore</a:t>
            </a:r>
            <a:endParaRPr b="1" sz="1200">
              <a:solidFill>
                <a:srgbClr val="0B108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/>
          <p:nvPr/>
        </p:nvSpPr>
        <p:spPr>
          <a:xfrm>
            <a:off x="1141785" y="1009151"/>
            <a:ext cx="6769800" cy="4132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1273690" y="1506792"/>
            <a:ext cx="70035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4">
            <a:alphaModFix/>
          </a:blip>
          <a:srcRect b="2789" l="0" r="0" t="0"/>
          <a:stretch/>
        </p:blipFill>
        <p:spPr>
          <a:xfrm>
            <a:off x="1756995" y="1213924"/>
            <a:ext cx="6036878" cy="375581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4000"/>
              </a:srgbClr>
            </a:outerShdw>
          </a:effectLst>
        </p:spPr>
      </p:pic>
      <p:sp>
        <p:nvSpPr>
          <p:cNvPr id="66" name="Google Shape;66;p14"/>
          <p:cNvSpPr txBox="1"/>
          <p:nvPr/>
        </p:nvSpPr>
        <p:spPr>
          <a:xfrm rot="5400000">
            <a:off x="6475493" y="2322438"/>
            <a:ext cx="1302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highlight>
                  <a:schemeClr val="dk1"/>
                </a:highlight>
              </a:rPr>
              <a:t>Bar</a:t>
            </a:r>
            <a:r>
              <a:rPr lang="en" sz="2300">
                <a:solidFill>
                  <a:schemeClr val="dk1"/>
                </a:solidFill>
                <a:highlight>
                  <a:schemeClr val="dk1"/>
                </a:highlight>
              </a:rPr>
              <a:t>rrrrrrr</a:t>
            </a:r>
            <a:r>
              <a:rPr lang="en" sz="2300">
                <a:solidFill>
                  <a:schemeClr val="lt1"/>
                </a:solidFill>
                <a:highlight>
                  <a:schemeClr val="dk1"/>
                </a:highlight>
              </a:rPr>
              <a:t>    </a:t>
            </a:r>
            <a:endParaRPr sz="2300">
              <a:solidFill>
                <a:schemeClr val="dk1"/>
              </a:solidFill>
              <a:highlight>
                <a:schemeClr val="dk1"/>
              </a:highlight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3816093" y="4592849"/>
            <a:ext cx="22722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highlight>
                  <a:schemeClr val="dk1"/>
                </a:highlight>
              </a:rPr>
              <a:t>Bar</a:t>
            </a:r>
            <a:r>
              <a:rPr lang="en" sz="2300">
                <a:solidFill>
                  <a:schemeClr val="dk1"/>
                </a:solidFill>
                <a:highlight>
                  <a:schemeClr val="dk1"/>
                </a:highlight>
              </a:rPr>
              <a:t>rrrrrrrrrrr</a:t>
            </a:r>
            <a:r>
              <a:rPr lang="en" sz="2300">
                <a:solidFill>
                  <a:schemeClr val="lt1"/>
                </a:solidFill>
                <a:highlight>
                  <a:schemeClr val="dk1"/>
                </a:highlight>
              </a:rPr>
              <a:t> </a:t>
            </a:r>
            <a:r>
              <a:rPr lang="en" sz="2300">
                <a:solidFill>
                  <a:schemeClr val="lt1"/>
                </a:solidFill>
                <a:highlight>
                  <a:schemeClr val="dk1"/>
                </a:highlight>
              </a:rPr>
              <a:t>   </a:t>
            </a:r>
            <a:endParaRPr sz="2300">
              <a:solidFill>
                <a:schemeClr val="dk1"/>
              </a:solidFill>
              <a:highlight>
                <a:schemeClr val="dk1"/>
              </a:highlight>
            </a:endParaRPr>
          </a:p>
        </p:txBody>
      </p:sp>
      <p:sp>
        <p:nvSpPr>
          <p:cNvPr id="68" name="Google Shape;68;p14"/>
          <p:cNvSpPr txBox="1"/>
          <p:nvPr/>
        </p:nvSpPr>
        <p:spPr>
          <a:xfrm rot="-5400000">
            <a:off x="1950718" y="2303312"/>
            <a:ext cx="1084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chemeClr val="dk1"/>
                </a:highlight>
              </a:rPr>
              <a:t>rrrrrrrrrrrrrrrrrrrr</a:t>
            </a:r>
            <a:endParaRPr>
              <a:solidFill>
                <a:schemeClr val="dk1"/>
              </a:solidFill>
              <a:highlight>
                <a:schemeClr val="dk1"/>
              </a:highlight>
            </a:endParaRPr>
          </a:p>
        </p:txBody>
      </p:sp>
      <p:sp>
        <p:nvSpPr>
          <p:cNvPr id="69" name="Google Shape;69;p14"/>
          <p:cNvSpPr txBox="1"/>
          <p:nvPr/>
        </p:nvSpPr>
        <p:spPr>
          <a:xfrm rot="-5400435">
            <a:off x="5814981" y="1868976"/>
            <a:ext cx="237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chemeClr val="dk1"/>
                </a:highlight>
              </a:rPr>
              <a:t>rrrrrrrrrrrrrrrrrrrr</a:t>
            </a:r>
            <a:endParaRPr>
              <a:solidFill>
                <a:schemeClr val="dk1"/>
              </a:solidFill>
              <a:highlight>
                <a:schemeClr val="dk1"/>
              </a:highlight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3895586" y="1161549"/>
            <a:ext cx="484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Mechanical bull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71" name="Google Shape;71;p14"/>
          <p:cNvSpPr txBox="1"/>
          <p:nvPr/>
        </p:nvSpPr>
        <p:spPr>
          <a:xfrm rot="-1527773">
            <a:off x="969421" y="621125"/>
            <a:ext cx="4805707" cy="4002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Downstairs: </a:t>
            </a:r>
            <a:endParaRPr/>
          </a:p>
        </p:txBody>
      </p:sp>
      <p:pic>
        <p:nvPicPr>
          <p:cNvPr id="72" name="Google Shape;72;p14"/>
          <p:cNvPicPr preferRelativeResize="0"/>
          <p:nvPr/>
        </p:nvPicPr>
        <p:blipFill rotWithShape="1">
          <a:blip r:embed="rId5">
            <a:alphaModFix/>
          </a:blip>
          <a:srcRect b="62349" l="0" r="0" t="19351"/>
          <a:stretch/>
        </p:blipFill>
        <p:spPr>
          <a:xfrm>
            <a:off x="1306288" y="-114075"/>
            <a:ext cx="6531417" cy="1195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 rotWithShape="1">
          <a:blip r:embed="rId4">
            <a:alphaModFix/>
          </a:blip>
          <a:srcRect b="29686" l="0" r="17525" t="0"/>
          <a:stretch/>
        </p:blipFill>
        <p:spPr>
          <a:xfrm>
            <a:off x="928625" y="2640126"/>
            <a:ext cx="4262201" cy="242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68075" y="2317425"/>
            <a:ext cx="2712075" cy="274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25487" y="138225"/>
            <a:ext cx="3589200" cy="2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8700" y="138225"/>
            <a:ext cx="2377650" cy="237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 rotWithShape="1">
          <a:blip r:embed="rId8">
            <a:alphaModFix/>
          </a:blip>
          <a:srcRect b="0" l="22481" r="26225" t="0"/>
          <a:stretch/>
        </p:blipFill>
        <p:spPr>
          <a:xfrm>
            <a:off x="3181262" y="132950"/>
            <a:ext cx="1829325" cy="237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/>
          <p:nvPr>
            <p:ph type="title"/>
          </p:nvPr>
        </p:nvSpPr>
        <p:spPr>
          <a:xfrm>
            <a:off x="311700" y="749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990"/>
              <a:buNone/>
            </a:pPr>
            <a:r>
              <a:rPr lang="en" sz="103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***in addition to a full bar and beers on draft***</a:t>
            </a:r>
            <a:endParaRPr sz="262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6"/>
          <p:cNvSpPr txBox="1"/>
          <p:nvPr>
            <p:ph idx="1" type="body"/>
          </p:nvPr>
        </p:nvSpPr>
        <p:spPr>
          <a:xfrm>
            <a:off x="311700" y="1152475"/>
            <a:ext cx="8520600" cy="38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b="1"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JuJu’s Juice (bourbon) </a:t>
            </a:r>
            <a:endParaRPr b="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 oz Evan Williams Bourbon and sweet or unsweet tea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(Dr. Welch’s drink) 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b="1"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Powder Blue - Blueberry Moscow Mule (vodka) </a:t>
            </a:r>
            <a:endParaRPr b="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 oz blueberry vodka 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 oz fresh lime juice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 tablespoons fresh blueberries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 oz ginger beer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Blue food coloring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b="1"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</a:t>
            </a:r>
            <a:r>
              <a:rPr b="1"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Bull Rider</a:t>
            </a:r>
            <a:r>
              <a:rPr b="1"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- Grapefruit soda + tequila</a:t>
            </a:r>
            <a:endParaRPr b="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 oz tequila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 oz lime juice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Grapefruit soda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Pinch of sea salt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035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58400" y="1900726"/>
            <a:ext cx="1342075" cy="1342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 rotWithShape="1">
          <a:blip r:embed="rId5">
            <a:alphaModFix/>
          </a:blip>
          <a:srcRect b="8676" l="0" r="0" t="16846"/>
          <a:stretch/>
        </p:blipFill>
        <p:spPr>
          <a:xfrm>
            <a:off x="7258402" y="3446550"/>
            <a:ext cx="1342075" cy="1502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 rotWithShape="1">
          <a:blip r:embed="rId6">
            <a:alphaModFix/>
          </a:blip>
          <a:srcRect b="4872" l="0" r="0" t="29544"/>
          <a:stretch/>
        </p:blipFill>
        <p:spPr>
          <a:xfrm>
            <a:off x="7258400" y="374250"/>
            <a:ext cx="1342075" cy="132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 rotWithShape="1">
          <a:blip r:embed="rId7">
            <a:alphaModFix/>
          </a:blip>
          <a:srcRect b="50069" l="-1110" r="1110" t="30851"/>
          <a:stretch/>
        </p:blipFill>
        <p:spPr>
          <a:xfrm>
            <a:off x="-908450" y="169475"/>
            <a:ext cx="9064924" cy="1152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/>
          <p:nvPr>
            <p:ph idx="1" type="body"/>
          </p:nvPr>
        </p:nvSpPr>
        <p:spPr>
          <a:xfrm>
            <a:off x="311700" y="1152475"/>
            <a:ext cx="8520600" cy="36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Wings 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Chicken Fingers and Fries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Onion Rings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Hotdog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Quesadilla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Grilled Cheese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Loaded 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Potato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Skins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Fried Pickles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"/>
              <a:buChar char="●"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Barbeque Nachos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4">
            <a:alphaModFix/>
          </a:blip>
          <a:srcRect b="11158" l="0" r="0" t="0"/>
          <a:stretch/>
        </p:blipFill>
        <p:spPr>
          <a:xfrm>
            <a:off x="4191300" y="188399"/>
            <a:ext cx="1743075" cy="232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6707650" y="198613"/>
            <a:ext cx="1714500" cy="265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91263" y="257173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5400000">
            <a:off x="6765213" y="2264913"/>
            <a:ext cx="1743075" cy="261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 rotWithShape="1">
          <a:blip r:embed="rId8">
            <a:alphaModFix/>
          </a:blip>
          <a:srcRect b="47837" l="0" r="0" t="37709"/>
          <a:stretch/>
        </p:blipFill>
        <p:spPr>
          <a:xfrm>
            <a:off x="-356625" y="504225"/>
            <a:ext cx="5143500" cy="74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311700" y="1304875"/>
            <a:ext cx="6058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5782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Montserrat"/>
              <a:buChar char="●"/>
            </a:pPr>
            <a:r>
              <a:rPr lang="en" sz="2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Target Audience: 18-25 year olds</a:t>
            </a:r>
            <a:endParaRPr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782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Montserrat"/>
              <a:buChar char="●"/>
            </a:pPr>
            <a:r>
              <a:rPr lang="en" sz="2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Small Town: gives you something fun to do</a:t>
            </a:r>
            <a:endParaRPr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782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Montserrat"/>
              <a:buChar char="●"/>
            </a:pPr>
            <a:r>
              <a:rPr lang="en" sz="2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Bandwagon of Southern cities </a:t>
            </a:r>
            <a:endParaRPr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782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Montserrat"/>
              <a:buChar char="●"/>
            </a:pPr>
            <a:r>
              <a:rPr lang="en" sz="2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Bringing in revenue/non-oxford locals</a:t>
            </a:r>
            <a:endParaRPr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782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Montserrat"/>
              <a:buChar char="●"/>
            </a:pPr>
            <a:r>
              <a:rPr lang="en" sz="2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Different from your typical bar experience (something Oxford doesn’t have)</a:t>
            </a:r>
            <a:endParaRPr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1" name="Google Shape;11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0063" y="133300"/>
            <a:ext cx="2805125" cy="157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8"/>
          <p:cNvPicPr preferRelativeResize="0"/>
          <p:nvPr/>
        </p:nvPicPr>
        <p:blipFill rotWithShape="1">
          <a:blip r:embed="rId5">
            <a:alphaModFix/>
          </a:blip>
          <a:srcRect b="0" l="18745" r="0" t="30074"/>
          <a:stretch/>
        </p:blipFill>
        <p:spPr>
          <a:xfrm>
            <a:off x="6759750" y="1840175"/>
            <a:ext cx="1521125" cy="184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8"/>
          <p:cNvPicPr preferRelativeResize="0"/>
          <p:nvPr/>
        </p:nvPicPr>
        <p:blipFill rotWithShape="1">
          <a:blip r:embed="rId6">
            <a:alphaModFix/>
          </a:blip>
          <a:srcRect b="9575" l="0" r="0" t="0"/>
          <a:stretch/>
        </p:blipFill>
        <p:spPr>
          <a:xfrm>
            <a:off x="5246050" y="3820225"/>
            <a:ext cx="2199150" cy="132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 rotWithShape="1">
          <a:blip r:embed="rId7">
            <a:alphaModFix/>
          </a:blip>
          <a:srcRect b="36288" l="0" r="0" t="37983"/>
          <a:stretch/>
        </p:blipFill>
        <p:spPr>
          <a:xfrm>
            <a:off x="311700" y="76200"/>
            <a:ext cx="5143500" cy="132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9"/>
          <p:cNvSpPr txBox="1"/>
          <p:nvPr>
            <p:ph idx="1" type="body"/>
          </p:nvPr>
        </p:nvSpPr>
        <p:spPr>
          <a:xfrm>
            <a:off x="311700" y="1401625"/>
            <a:ext cx="8520600" cy="386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Building cost- $675,000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Equipment- $300,000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Salary- $551,250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Inventory- $94,000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License and Start up fees- $20,000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Total Startup Costs: $1,640,250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1" name="Google Shape;121;p19"/>
          <p:cNvPicPr preferRelativeResize="0"/>
          <p:nvPr/>
        </p:nvPicPr>
        <p:blipFill rotWithShape="1">
          <a:blip r:embed="rId4">
            <a:alphaModFix/>
          </a:blip>
          <a:srcRect b="46856" l="0" r="0" t="36693"/>
          <a:stretch/>
        </p:blipFill>
        <p:spPr>
          <a:xfrm>
            <a:off x="-486225" y="40150"/>
            <a:ext cx="5143500" cy="84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 title="Chart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0500" y="40150"/>
            <a:ext cx="5143500" cy="3180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/>
          <p:cNvSpPr txBox="1"/>
          <p:nvPr>
            <p:ph idx="1" type="body"/>
          </p:nvPr>
        </p:nvSpPr>
        <p:spPr>
          <a:xfrm>
            <a:off x="311700" y="886300"/>
            <a:ext cx="8520600" cy="386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-Estimated </a:t>
            </a:r>
            <a:r>
              <a:rPr lang="en" sz="2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Startup</a:t>
            </a:r>
            <a:r>
              <a:rPr lang="en" sz="2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Costs- </a:t>
            </a:r>
            <a:r>
              <a:rPr b="1" lang="en" sz="2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$1,640,250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-Projected Profits from Year One- </a:t>
            </a:r>
            <a:r>
              <a:rPr b="1" lang="en" sz="2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$1,300,000</a:t>
            </a:r>
            <a:endParaRPr b="1" sz="2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b="1" lang="en" sz="2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79.3% </a:t>
            </a:r>
            <a:r>
              <a:rPr lang="en" sz="2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of startup costs made back in year one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9" name="Google Shape;129;p20"/>
          <p:cNvPicPr preferRelativeResize="0"/>
          <p:nvPr/>
        </p:nvPicPr>
        <p:blipFill rotWithShape="1">
          <a:blip r:embed="rId4">
            <a:alphaModFix/>
          </a:blip>
          <a:srcRect b="42572" l="0" r="77519" t="43920"/>
          <a:stretch/>
        </p:blipFill>
        <p:spPr>
          <a:xfrm>
            <a:off x="271725" y="60525"/>
            <a:ext cx="1460250" cy="87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215700" y="785800"/>
            <a:ext cx="5487900" cy="420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DIGITAL MARKETING</a:t>
            </a:r>
            <a:endParaRPr b="1" sz="2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Char char="-"/>
            </a:pPr>
            <a:r>
              <a:rPr lang="en" sz="2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Social Media</a:t>
            </a:r>
            <a:r>
              <a:rPr lang="en" sz="2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 	Instagram, Tik Tok, Snapchat, Facebook</a:t>
            </a:r>
            <a:endParaRPr sz="2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Char char="-"/>
            </a:pPr>
            <a:r>
              <a:rPr lang="en" sz="2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Website: social media linked, menus, contact, rental request form, calendar</a:t>
            </a:r>
            <a:endParaRPr sz="2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COMPETITION</a:t>
            </a:r>
            <a:endParaRPr b="1" sz="2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Char char="-"/>
            </a:pPr>
            <a:r>
              <a:rPr lang="en" sz="2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Availability for rental</a:t>
            </a:r>
            <a:endParaRPr sz="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Char char="-"/>
            </a:pPr>
            <a:r>
              <a:rPr lang="en" sz="2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Reasonable cover</a:t>
            </a:r>
            <a:endParaRPr sz="2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Char char="-"/>
            </a:pPr>
            <a:r>
              <a:rPr lang="en" sz="2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Different atmosphere</a:t>
            </a:r>
            <a:endParaRPr sz="2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6" name="Google Shape;136;p21"/>
          <p:cNvPicPr preferRelativeResize="0"/>
          <p:nvPr/>
        </p:nvPicPr>
        <p:blipFill rotWithShape="1">
          <a:blip r:embed="rId4">
            <a:alphaModFix/>
          </a:blip>
          <a:srcRect b="47228" l="0" r="0" t="35395"/>
          <a:stretch/>
        </p:blipFill>
        <p:spPr>
          <a:xfrm>
            <a:off x="119025" y="-76200"/>
            <a:ext cx="5399598" cy="938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1"/>
          <p:cNvPicPr preferRelativeResize="0"/>
          <p:nvPr/>
        </p:nvPicPr>
        <p:blipFill rotWithShape="1">
          <a:blip r:embed="rId5">
            <a:alphaModFix/>
          </a:blip>
          <a:srcRect b="15016" l="0" r="0" t="0"/>
          <a:stretch/>
        </p:blipFill>
        <p:spPr>
          <a:xfrm>
            <a:off x="5703600" y="0"/>
            <a:ext cx="343205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133200" y="950750"/>
            <a:ext cx="4438800" cy="40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STRENGTHS	</a:t>
            </a:r>
            <a:endParaRPr b="1"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-"/>
            </a:pPr>
            <a:r>
              <a:rPr lang="en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Nothing like it in Oxford!</a:t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-"/>
            </a:pPr>
            <a:r>
              <a:rPr lang="en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Great way to get friends out together</a:t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-"/>
            </a:pPr>
            <a:r>
              <a:rPr lang="en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Great date night spot</a:t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-"/>
            </a:pPr>
            <a:r>
              <a:rPr lang="en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Unique drinks that no other bar has</a:t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-"/>
            </a:pPr>
            <a:r>
              <a:rPr lang="en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Live music </a:t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OPPORTUNITIES</a:t>
            </a:r>
            <a:endParaRPr b="1"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-"/>
            </a:pPr>
            <a:r>
              <a:rPr lang="en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 place in oxford that is actually bar to go dance at besides this one</a:t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-"/>
            </a:pPr>
            <a:r>
              <a:rPr lang="en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Fun way for people to learn how to swing and line dance</a:t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-"/>
            </a:pPr>
            <a:r>
              <a:rPr lang="en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Event venue (ex: live music/concerts)</a:t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4" name="Google Shape;144;p22"/>
          <p:cNvPicPr preferRelativeResize="0"/>
          <p:nvPr/>
        </p:nvPicPr>
        <p:blipFill rotWithShape="1">
          <a:blip r:embed="rId4">
            <a:alphaModFix/>
          </a:blip>
          <a:srcRect b="47781" l="6744" r="4160" t="38355"/>
          <a:stretch/>
        </p:blipFill>
        <p:spPr>
          <a:xfrm>
            <a:off x="2280713" y="114100"/>
            <a:ext cx="4582573" cy="71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2"/>
          <p:cNvSpPr txBox="1"/>
          <p:nvPr>
            <p:ph idx="1" type="body"/>
          </p:nvPr>
        </p:nvSpPr>
        <p:spPr>
          <a:xfrm>
            <a:off x="4820250" y="903475"/>
            <a:ext cx="4145100" cy="40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WEAKNESSES</a:t>
            </a:r>
            <a:endParaRPr b="1"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-"/>
            </a:pPr>
            <a:r>
              <a:rPr lang="en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This a rare bar experience</a:t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-"/>
            </a:pPr>
            <a:r>
              <a:rPr lang="en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Only attracts certain type of people </a:t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THREATS</a:t>
            </a:r>
            <a:endParaRPr b="1"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-"/>
            </a:pPr>
            <a:r>
              <a:rPr lang="en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Other bars in Oxford</a:t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-"/>
            </a:pPr>
            <a:r>
              <a:rPr lang="en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Some people will see this as a new concept and might not understand</a:t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 txBox="1"/>
          <p:nvPr/>
        </p:nvSpPr>
        <p:spPr>
          <a:xfrm>
            <a:off x="2391900" y="4435500"/>
            <a:ext cx="4360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0B108B"/>
                </a:solidFill>
                <a:latin typeface="Montserrat"/>
                <a:ea typeface="Montserrat"/>
                <a:cs typeface="Montserrat"/>
                <a:sym typeface="Montserrat"/>
              </a:rPr>
              <a:t>Happy Holidays! Merry Christmas! Have a great break!</a:t>
            </a:r>
            <a:endParaRPr b="1" sz="1200">
              <a:solidFill>
                <a:srgbClr val="0B108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